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bby Jones" charset="1" panose="00000000000000000000"/>
      <p:regular r:id="rId10"/>
    </p:embeddedFont>
    <p:embeddedFont>
      <p:font typeface="Clear Sans" charset="1" panose="020B0503030202020304"/>
      <p:regular r:id="rId11"/>
    </p:embeddedFont>
    <p:embeddedFont>
      <p:font typeface="Clear Sans Bold" charset="1" panose="020B0803030202020304"/>
      <p:regular r:id="rId12"/>
    </p:embeddedFont>
    <p:embeddedFont>
      <p:font typeface="Clear Sans Italics" charset="1" panose="020B0503030202090304"/>
      <p:regular r:id="rId13"/>
    </p:embeddedFont>
    <p:embeddedFont>
      <p:font typeface="Clear Sans Bold Italics" charset="1" panose="020B0803030202090304"/>
      <p:regular r:id="rId14"/>
    </p:embeddedFont>
    <p:embeddedFont>
      <p:font typeface="Clear Sans Thin" charset="1" panose="020B0203030202020304"/>
      <p:regular r:id="rId15"/>
    </p:embeddedFont>
    <p:embeddedFont>
      <p:font typeface="Clear Sans Light" charset="1" panose="020B0303030202020304"/>
      <p:regular r:id="rId16"/>
    </p:embeddedFont>
    <p:embeddedFont>
      <p:font typeface="Clear Sans Medium" charset="1" panose="020B0603030202020304"/>
      <p:regular r:id="rId17"/>
    </p:embeddedFont>
    <p:embeddedFont>
      <p:font typeface="Clear Sans Medium Italics" charset="1" panose="020B06030302020903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4.png" Type="http://schemas.openxmlformats.org/officeDocument/2006/relationships/image"/><Relationship Id="rId6" Target="https://github.com/LeanderReascos/Qiskit_Fall_Fest_QuantumQuipu_Challenge#m%C3%A9todo-1-data-reuploading-con-pennylane-y-pytorch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3.png" Type="http://schemas.openxmlformats.org/officeDocument/2006/relationships/image"/><Relationship Id="rId6" Target="https://github.com/LeanderReascos/Qiskit_Fall_Fest_QuantumQuipu_Challenge/blob/main/README.md#m%C3%A9todo-2-feature-map-con-efficientsu2-y-qiskit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40752" y="1164303"/>
            <a:ext cx="7024519" cy="70245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5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  <a:p>
              <a:pPr algn="ctr">
                <a:lnSpc>
                  <a:spcPts val="7934"/>
                </a:lnSpc>
              </a:pPr>
              <a:r>
                <a:rPr lang="en-US" sz="6900">
                  <a:solidFill>
                    <a:srgbClr val="FFFFFF"/>
                  </a:solidFill>
                  <a:latin typeface="Bobby Jones Bold"/>
                </a:rPr>
                <a:t>QuantumQuipu challenge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2365271" y="3037317"/>
            <a:ext cx="2127166" cy="1639246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3588074" y="4676563"/>
            <a:ext cx="1752678" cy="1789616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37339" y="6466178"/>
            <a:ext cx="2701469" cy="2719751"/>
            <a:chOff x="0" y="0"/>
            <a:chExt cx="1709379" cy="17209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9379" cy="1720947"/>
            </a:xfrm>
            <a:custGeom>
              <a:avLst/>
              <a:gdLst/>
              <a:ahLst/>
              <a:cxnLst/>
              <a:rect r="r" b="b" t="t" l="l"/>
              <a:pathLst>
                <a:path h="1720947" w="1709379">
                  <a:moveTo>
                    <a:pt x="854689" y="0"/>
                  </a:moveTo>
                  <a:cubicBezTo>
                    <a:pt x="382658" y="0"/>
                    <a:pt x="0" y="385247"/>
                    <a:pt x="0" y="860473"/>
                  </a:cubicBezTo>
                  <a:cubicBezTo>
                    <a:pt x="0" y="1335700"/>
                    <a:pt x="382658" y="1720947"/>
                    <a:pt x="854689" y="1720947"/>
                  </a:cubicBezTo>
                  <a:cubicBezTo>
                    <a:pt x="1326721" y="1720947"/>
                    <a:pt x="1709379" y="1335700"/>
                    <a:pt x="1709379" y="860473"/>
                  </a:cubicBezTo>
                  <a:cubicBezTo>
                    <a:pt x="1709379" y="385247"/>
                    <a:pt x="1326721" y="0"/>
                    <a:pt x="854689" y="0"/>
                  </a:cubicBezTo>
                  <a:close/>
                </a:path>
              </a:pathLst>
            </a:custGeom>
            <a:solidFill>
              <a:srgbClr val="FE7A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0254" y="161339"/>
              <a:ext cx="1388870" cy="13982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700505">
            <a:off x="1275951" y="4582643"/>
            <a:ext cx="1197611" cy="11976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771149" y="764544"/>
            <a:ext cx="592237" cy="59223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7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310063" y="7513928"/>
            <a:ext cx="4184819" cy="418481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52F6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654509">
            <a:off x="14360225" y="1334664"/>
            <a:ext cx="2327760" cy="232776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9C6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2020521">
            <a:off x="15012976" y="6122668"/>
            <a:ext cx="2327760" cy="232776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2892085">
            <a:off x="16342987" y="3800175"/>
            <a:ext cx="1470506" cy="147050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52F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1180013">
            <a:off x="688468" y="1792723"/>
            <a:ext cx="1923861" cy="192386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9C66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1944560">
            <a:off x="4444756" y="1333272"/>
            <a:ext cx="1194336" cy="119433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D46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1944560">
            <a:off x="648575" y="-2470904"/>
            <a:ext cx="3862631" cy="386263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1944560">
            <a:off x="13461517" y="8786340"/>
            <a:ext cx="3862631" cy="386263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7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264082" y="7373932"/>
            <a:ext cx="940375" cy="940375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D46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872632" y="-3097628"/>
            <a:ext cx="4585282" cy="4585282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D46"/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6" id="46"/>
          <p:cNvSpPr/>
          <p:nvPr/>
        </p:nvSpPr>
        <p:spPr>
          <a:xfrm>
            <a:off x="2556215" y="3078393"/>
            <a:ext cx="2784537" cy="159817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3375062" y="3066024"/>
            <a:ext cx="1665589" cy="47625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12365271" y="4676563"/>
            <a:ext cx="2843012" cy="1964629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8853012" y="8188822"/>
            <a:ext cx="10732" cy="537901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5948755" y="3763979"/>
            <a:ext cx="695484" cy="47625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5380931" y="8726723"/>
            <a:ext cx="6965626" cy="1063154"/>
            <a:chOff x="0" y="0"/>
            <a:chExt cx="1834568" cy="28000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834568" cy="280008"/>
            </a:xfrm>
            <a:custGeom>
              <a:avLst/>
              <a:gdLst/>
              <a:ahLst/>
              <a:cxnLst/>
              <a:rect r="r" b="b" t="t" l="l"/>
              <a:pathLst>
                <a:path h="280008" w="1834568">
                  <a:moveTo>
                    <a:pt x="0" y="0"/>
                  </a:moveTo>
                  <a:lnTo>
                    <a:pt x="1834568" y="0"/>
                  </a:lnTo>
                  <a:lnTo>
                    <a:pt x="1834568" y="280008"/>
                  </a:lnTo>
                  <a:lnTo>
                    <a:pt x="0" y="280008"/>
                  </a:lnTo>
                  <a:close/>
                </a:path>
              </a:pathLst>
            </a:custGeom>
            <a:solidFill>
              <a:srgbClr val="049C66"/>
            </a:solid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0"/>
              <a:ext cx="1834568" cy="280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Clear Sans"/>
                </a:rPr>
                <a:t>Qiskit Fall Fest Latino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1452833">
            <a:off x="11004874" y="5596951"/>
            <a:ext cx="1885843" cy="2225183"/>
          </a:xfrm>
          <a:custGeom>
            <a:avLst/>
            <a:gdLst/>
            <a:ahLst/>
            <a:cxnLst/>
            <a:rect r="r" b="b" t="t" l="l"/>
            <a:pathLst>
              <a:path h="2225183" w="1885843">
                <a:moveTo>
                  <a:pt x="0" y="0"/>
                </a:moveTo>
                <a:lnTo>
                  <a:pt x="1885843" y="0"/>
                </a:lnTo>
                <a:lnTo>
                  <a:pt x="1885843" y="2225183"/>
                </a:lnTo>
                <a:lnTo>
                  <a:pt x="0" y="2225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58556" y="4745110"/>
            <a:ext cx="1557567" cy="1721068"/>
          </a:xfrm>
          <a:custGeom>
            <a:avLst/>
            <a:gdLst/>
            <a:ahLst/>
            <a:cxnLst/>
            <a:rect r="r" b="b" t="t" l="l"/>
            <a:pathLst>
              <a:path h="1721068" w="1557567">
                <a:moveTo>
                  <a:pt x="0" y="0"/>
                </a:moveTo>
                <a:lnTo>
                  <a:pt x="1557567" y="0"/>
                </a:lnTo>
                <a:lnTo>
                  <a:pt x="1557567" y="1721068"/>
                </a:lnTo>
                <a:lnTo>
                  <a:pt x="0" y="172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6674235" y="4078925"/>
            <a:ext cx="808009" cy="913005"/>
          </a:xfrm>
          <a:custGeom>
            <a:avLst/>
            <a:gdLst/>
            <a:ahLst/>
            <a:cxnLst/>
            <a:rect r="r" b="b" t="t" l="l"/>
            <a:pathLst>
              <a:path h="913005" w="808009">
                <a:moveTo>
                  <a:pt x="0" y="0"/>
                </a:moveTo>
                <a:lnTo>
                  <a:pt x="808010" y="0"/>
                </a:lnTo>
                <a:lnTo>
                  <a:pt x="808010" y="913005"/>
                </a:lnTo>
                <a:lnTo>
                  <a:pt x="0" y="913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63458" y="2192404"/>
            <a:ext cx="1173881" cy="1129861"/>
          </a:xfrm>
          <a:custGeom>
            <a:avLst/>
            <a:gdLst/>
            <a:ahLst/>
            <a:cxnLst/>
            <a:rect r="r" b="b" t="t" l="l"/>
            <a:pathLst>
              <a:path h="1129861" w="1173881">
                <a:moveTo>
                  <a:pt x="0" y="0"/>
                </a:moveTo>
                <a:lnTo>
                  <a:pt x="1173881" y="0"/>
                </a:lnTo>
                <a:lnTo>
                  <a:pt x="1173881" y="1129861"/>
                </a:lnTo>
                <a:lnTo>
                  <a:pt x="0" y="1129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5305721" y="6558061"/>
            <a:ext cx="1742270" cy="1456973"/>
          </a:xfrm>
          <a:custGeom>
            <a:avLst/>
            <a:gdLst/>
            <a:ahLst/>
            <a:cxnLst/>
            <a:rect r="r" b="b" t="t" l="l"/>
            <a:pathLst>
              <a:path h="1456973" w="1742270">
                <a:moveTo>
                  <a:pt x="0" y="0"/>
                </a:moveTo>
                <a:lnTo>
                  <a:pt x="1742270" y="0"/>
                </a:lnTo>
                <a:lnTo>
                  <a:pt x="1742270" y="1456973"/>
                </a:lnTo>
                <a:lnTo>
                  <a:pt x="0" y="1456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4267944" y="874284"/>
            <a:ext cx="945309" cy="1301630"/>
          </a:xfrm>
          <a:custGeom>
            <a:avLst/>
            <a:gdLst/>
            <a:ahLst/>
            <a:cxnLst/>
            <a:rect r="r" b="b" t="t" l="l"/>
            <a:pathLst>
              <a:path h="1301630" w="945309">
                <a:moveTo>
                  <a:pt x="0" y="0"/>
                </a:moveTo>
                <a:lnTo>
                  <a:pt x="945309" y="0"/>
                </a:lnTo>
                <a:lnTo>
                  <a:pt x="945309" y="1301629"/>
                </a:lnTo>
                <a:lnTo>
                  <a:pt x="0" y="1301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731911">
            <a:off x="13904889" y="8642306"/>
            <a:ext cx="1067210" cy="1231988"/>
          </a:xfrm>
          <a:custGeom>
            <a:avLst/>
            <a:gdLst/>
            <a:ahLst/>
            <a:cxnLst/>
            <a:rect r="r" b="b" t="t" l="l"/>
            <a:pathLst>
              <a:path h="1231988" w="1067210">
                <a:moveTo>
                  <a:pt x="0" y="0"/>
                </a:moveTo>
                <a:lnTo>
                  <a:pt x="1067209" y="0"/>
                </a:lnTo>
                <a:lnTo>
                  <a:pt x="1067209" y="1231988"/>
                </a:lnTo>
                <a:lnTo>
                  <a:pt x="0" y="1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-466034">
            <a:off x="399680" y="7785309"/>
            <a:ext cx="1324567" cy="1057998"/>
          </a:xfrm>
          <a:custGeom>
            <a:avLst/>
            <a:gdLst/>
            <a:ahLst/>
            <a:cxnLst/>
            <a:rect r="r" b="b" t="t" l="l"/>
            <a:pathLst>
              <a:path h="1057998" w="1324567">
                <a:moveTo>
                  <a:pt x="0" y="0"/>
                </a:moveTo>
                <a:lnTo>
                  <a:pt x="1324567" y="0"/>
                </a:lnTo>
                <a:lnTo>
                  <a:pt x="1324567" y="1057998"/>
                </a:lnTo>
                <a:lnTo>
                  <a:pt x="0" y="1057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2489096" y="783123"/>
            <a:ext cx="912117" cy="1147317"/>
          </a:xfrm>
          <a:custGeom>
            <a:avLst/>
            <a:gdLst/>
            <a:ahLst/>
            <a:cxnLst/>
            <a:rect r="r" b="b" t="t" l="l"/>
            <a:pathLst>
              <a:path h="1147317" w="912117">
                <a:moveTo>
                  <a:pt x="0" y="0"/>
                </a:moveTo>
                <a:lnTo>
                  <a:pt x="912117" y="0"/>
                </a:lnTo>
                <a:lnTo>
                  <a:pt x="912117" y="1147317"/>
                </a:lnTo>
                <a:lnTo>
                  <a:pt x="0" y="1147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1075757">
            <a:off x="2920622" y="6932793"/>
            <a:ext cx="1213640" cy="1715392"/>
          </a:xfrm>
          <a:custGeom>
            <a:avLst/>
            <a:gdLst/>
            <a:ahLst/>
            <a:cxnLst/>
            <a:rect r="r" b="b" t="t" l="l"/>
            <a:pathLst>
              <a:path h="1715392" w="1213640">
                <a:moveTo>
                  <a:pt x="0" y="0"/>
                </a:moveTo>
                <a:lnTo>
                  <a:pt x="1213640" y="0"/>
                </a:lnTo>
                <a:lnTo>
                  <a:pt x="1213640" y="1715392"/>
                </a:lnTo>
                <a:lnTo>
                  <a:pt x="0" y="17153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7243099" y="2724569"/>
            <a:ext cx="328886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</a:p>
        </p:txBody>
      </p:sp>
      <p:sp>
        <p:nvSpPr>
          <p:cNvPr name="TextBox 65" id="65"/>
          <p:cNvSpPr txBox="true"/>
          <p:nvPr/>
        </p:nvSpPr>
        <p:spPr>
          <a:xfrm rot="0">
            <a:off x="7074515" y="6816234"/>
            <a:ext cx="355699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lear Sans"/>
              </a:rPr>
              <a:t>NOVIEMBRE 2023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790880" y="2972038"/>
            <a:ext cx="374108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lear Sans"/>
              </a:rPr>
              <a:t>Quantum Quixotes</a:t>
            </a:r>
          </a:p>
        </p:txBody>
      </p:sp>
      <p:sp>
        <p:nvSpPr>
          <p:cNvPr name="Freeform 67" id="67"/>
          <p:cNvSpPr/>
          <p:nvPr/>
        </p:nvSpPr>
        <p:spPr>
          <a:xfrm flipH="false" flipV="false" rot="0">
            <a:off x="14670279" y="1535710"/>
            <a:ext cx="1707652" cy="1866286"/>
          </a:xfrm>
          <a:custGeom>
            <a:avLst/>
            <a:gdLst/>
            <a:ahLst/>
            <a:cxnLst/>
            <a:rect r="r" b="b" t="t" l="l"/>
            <a:pathLst>
              <a:path h="1866286" w="1707652">
                <a:moveTo>
                  <a:pt x="0" y="0"/>
                </a:moveTo>
                <a:lnTo>
                  <a:pt x="1707652" y="0"/>
                </a:lnTo>
                <a:lnTo>
                  <a:pt x="1707652" y="1866286"/>
                </a:lnTo>
                <a:lnTo>
                  <a:pt x="0" y="1866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32179" y="-1037880"/>
            <a:ext cx="12362760" cy="1236276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5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8304" y="1028700"/>
            <a:ext cx="7736609" cy="8229600"/>
            <a:chOff x="0" y="0"/>
            <a:chExt cx="2037625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7625" cy="2167467"/>
            </a:xfrm>
            <a:custGeom>
              <a:avLst/>
              <a:gdLst/>
              <a:ahLst/>
              <a:cxnLst/>
              <a:rect r="r" b="b" t="t" l="l"/>
              <a:pathLst>
                <a:path h="2167467" w="2037625">
                  <a:moveTo>
                    <a:pt x="52036" y="0"/>
                  </a:moveTo>
                  <a:lnTo>
                    <a:pt x="1985589" y="0"/>
                  </a:lnTo>
                  <a:cubicBezTo>
                    <a:pt x="2014328" y="0"/>
                    <a:pt x="2037625" y="23297"/>
                    <a:pt x="2037625" y="52036"/>
                  </a:cubicBezTo>
                  <a:lnTo>
                    <a:pt x="2037625" y="2115431"/>
                  </a:lnTo>
                  <a:cubicBezTo>
                    <a:pt x="2037625" y="2144170"/>
                    <a:pt x="2014328" y="2167467"/>
                    <a:pt x="1985589" y="2167467"/>
                  </a:cubicBezTo>
                  <a:lnTo>
                    <a:pt x="52036" y="2167467"/>
                  </a:lnTo>
                  <a:cubicBezTo>
                    <a:pt x="23297" y="2167467"/>
                    <a:pt x="0" y="2144170"/>
                    <a:pt x="0" y="2115431"/>
                  </a:cubicBezTo>
                  <a:lnTo>
                    <a:pt x="0" y="52036"/>
                  </a:lnTo>
                  <a:cubicBezTo>
                    <a:pt x="0" y="23297"/>
                    <a:pt x="23297" y="0"/>
                    <a:pt x="52036" y="0"/>
                  </a:cubicBezTo>
                  <a:close/>
                </a:path>
              </a:pathLst>
            </a:custGeom>
            <a:solidFill>
              <a:srgbClr val="F6CD4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037625" cy="2167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4222997">
            <a:off x="-1028616" y="-2398646"/>
            <a:ext cx="4533732" cy="4454392"/>
          </a:xfrm>
          <a:custGeom>
            <a:avLst/>
            <a:gdLst/>
            <a:ahLst/>
            <a:cxnLst/>
            <a:rect r="r" b="b" t="t" l="l"/>
            <a:pathLst>
              <a:path h="4454392" w="4533732">
                <a:moveTo>
                  <a:pt x="0" y="0"/>
                </a:moveTo>
                <a:lnTo>
                  <a:pt x="4533732" y="0"/>
                </a:lnTo>
                <a:lnTo>
                  <a:pt x="4533732" y="4454392"/>
                </a:lnTo>
                <a:lnTo>
                  <a:pt x="0" y="4454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768796"/>
            <a:ext cx="8335906" cy="5814212"/>
          </a:xfrm>
          <a:custGeom>
            <a:avLst/>
            <a:gdLst/>
            <a:ahLst/>
            <a:cxnLst/>
            <a:rect r="r" b="b" t="t" l="l"/>
            <a:pathLst>
              <a:path h="5814212" w="8335906">
                <a:moveTo>
                  <a:pt x="0" y="0"/>
                </a:moveTo>
                <a:lnTo>
                  <a:pt x="8335906" y="0"/>
                </a:lnTo>
                <a:lnTo>
                  <a:pt x="8335906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8250" y="1995215"/>
            <a:ext cx="6919946" cy="9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0"/>
              </a:lnSpc>
            </a:pPr>
            <a:r>
              <a:rPr lang="en-US" sz="5564">
                <a:solidFill>
                  <a:srgbClr val="100F0D"/>
                </a:solidFill>
                <a:latin typeface="Bobby Jones"/>
              </a:rPr>
              <a:t>Análisis de los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7377" y="3240581"/>
            <a:ext cx="6919946" cy="474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3"/>
              </a:lnSpc>
            </a:pPr>
            <a:r>
              <a:rPr lang="en-US" sz="2980">
                <a:solidFill>
                  <a:srgbClr val="100F0D"/>
                </a:solidFill>
                <a:latin typeface="Clear Sans"/>
              </a:rPr>
              <a:t>Los datos proporcionados para este problema constan de dos conjuntos de datos: uno de entrenamiento y otro de prueba. Ambos conjuntos están compuestos por 4 características y un objetivo. Las características son variables continuas, y el objetivo es una variable discreta que puede tomar dos valores, 0 o 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67074" y="8034020"/>
            <a:ext cx="7492972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lear Sans Bold"/>
              </a:rPr>
              <a:t>Es fácil observar que la característica 2 es la que presenta mayor correlación con el objetivo  y se puede concluir que no existe correlación en las demás características.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615" y="808924"/>
            <a:ext cx="16698771" cy="2190369"/>
            <a:chOff x="0" y="0"/>
            <a:chExt cx="17513869" cy="22972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13869" cy="2297285"/>
            </a:xfrm>
            <a:custGeom>
              <a:avLst/>
              <a:gdLst/>
              <a:ahLst/>
              <a:cxnLst/>
              <a:rect r="r" b="b" t="t" l="l"/>
              <a:pathLst>
                <a:path h="2297285" w="17513869">
                  <a:moveTo>
                    <a:pt x="0" y="0"/>
                  </a:moveTo>
                  <a:lnTo>
                    <a:pt x="17513869" y="0"/>
                  </a:lnTo>
                  <a:lnTo>
                    <a:pt x="17513869" y="2297285"/>
                  </a:lnTo>
                  <a:lnTo>
                    <a:pt x="0" y="2297285"/>
                  </a:lnTo>
                  <a:close/>
                </a:path>
              </a:pathLst>
            </a:custGeom>
            <a:solidFill>
              <a:srgbClr val="6A5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7513869" cy="2316335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9868" y="6395923"/>
            <a:ext cx="17290878" cy="3464519"/>
          </a:xfrm>
          <a:custGeom>
            <a:avLst/>
            <a:gdLst/>
            <a:ahLst/>
            <a:cxnLst/>
            <a:rect r="r" b="b" t="t" l="l"/>
            <a:pathLst>
              <a:path h="3464519" w="17290878">
                <a:moveTo>
                  <a:pt x="0" y="0"/>
                </a:moveTo>
                <a:lnTo>
                  <a:pt x="17290879" y="0"/>
                </a:lnTo>
                <a:lnTo>
                  <a:pt x="17290879" y="3464519"/>
                </a:lnTo>
                <a:lnTo>
                  <a:pt x="0" y="3464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6" r="0" b="-115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99027" y="3528668"/>
            <a:ext cx="11689947" cy="3347016"/>
          </a:xfrm>
          <a:custGeom>
            <a:avLst/>
            <a:gdLst/>
            <a:ahLst/>
            <a:cxnLst/>
            <a:rect r="r" b="b" t="t" l="l"/>
            <a:pathLst>
              <a:path h="3347016" w="11689947">
                <a:moveTo>
                  <a:pt x="0" y="0"/>
                </a:moveTo>
                <a:lnTo>
                  <a:pt x="11689946" y="0"/>
                </a:lnTo>
                <a:lnTo>
                  <a:pt x="11689946" y="3347017"/>
                </a:lnTo>
                <a:lnTo>
                  <a:pt x="0" y="3347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" t="-5290" r="-1460" b="-420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978952">
            <a:off x="15754100" y="3939874"/>
            <a:ext cx="1293707" cy="2965516"/>
          </a:xfrm>
          <a:custGeom>
            <a:avLst/>
            <a:gdLst/>
            <a:ahLst/>
            <a:cxnLst/>
            <a:rect r="r" b="b" t="t" l="l"/>
            <a:pathLst>
              <a:path h="2965516" w="1293707">
                <a:moveTo>
                  <a:pt x="0" y="0"/>
                </a:moveTo>
                <a:lnTo>
                  <a:pt x="1293707" y="0"/>
                </a:lnTo>
                <a:lnTo>
                  <a:pt x="1293707" y="2965516"/>
                </a:lnTo>
                <a:lnTo>
                  <a:pt x="0" y="2965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14246">
            <a:off x="2095024" y="3838730"/>
            <a:ext cx="1046298" cy="1007062"/>
          </a:xfrm>
          <a:custGeom>
            <a:avLst/>
            <a:gdLst/>
            <a:ahLst/>
            <a:cxnLst/>
            <a:rect r="r" b="b" t="t" l="l"/>
            <a:pathLst>
              <a:path h="1007062" w="1046298">
                <a:moveTo>
                  <a:pt x="0" y="0"/>
                </a:moveTo>
                <a:lnTo>
                  <a:pt x="1046298" y="0"/>
                </a:lnTo>
                <a:lnTo>
                  <a:pt x="1046298" y="1007062"/>
                </a:lnTo>
                <a:lnTo>
                  <a:pt x="0" y="1007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8876" y="234791"/>
            <a:ext cx="14982078" cy="101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9"/>
              </a:lnSpc>
            </a:pPr>
            <a:r>
              <a:rPr lang="en-US" sz="5792">
                <a:solidFill>
                  <a:srgbClr val="FFFFFF"/>
                </a:solidFill>
                <a:latin typeface="Bobby Jones"/>
                <a:hlinkClick r:id="rId6" tooltip="https://github.com/LeanderReascos/Qiskit_Fall_Fest_QuantumQuipu_Challenge#m%C3%A9todo-1-data-reuploading-con-pennylane-y-pytorch"/>
              </a:rPr>
              <a:t>Data Reuploading con Pennylane y PyTorch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938" y="1398373"/>
            <a:ext cx="16079954" cy="140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5"/>
              </a:lnSpc>
            </a:pPr>
            <a:r>
              <a:rPr lang="en-US" sz="2696">
                <a:solidFill>
                  <a:srgbClr val="F1F1F1"/>
                </a:solidFill>
                <a:latin typeface="Clear Sans Bold"/>
              </a:rPr>
              <a:t>Se entrenaron 5 circuitos para comparar la calidad de la solución, la cantidad de recursos utilizados y cómo estos afectan a la solución. </a:t>
            </a:r>
            <a:r>
              <a:rPr lang="en-US" sz="2696">
                <a:solidFill>
                  <a:srgbClr val="F1F1F1"/>
                </a:solidFill>
                <a:latin typeface="Clear Sans Bold"/>
              </a:rPr>
              <a:t>Los circuitos se diferencian en la cantidad de capas de codificación y la cantidad de qubits utilizados.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023" y="7342410"/>
            <a:ext cx="16079954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1F1F1"/>
                </a:solidFill>
                <a:latin typeface="Clear Sans Bold"/>
              </a:rPr>
              <a:t>El mejor circuito encontrado en términos de recursos cuánticos utilizados, es decir, el número de compuertas y qubits, es el Circuito 1. Utiliza un solo qubit y una sola capa de codificación. Este circuito logra una precisión del 0.995 en el conjunto de entrenamiento y del 0.9875 en el conjunto de prueba.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9018" y="-6386793"/>
            <a:ext cx="10806393" cy="10485025"/>
            <a:chOff x="0" y="0"/>
            <a:chExt cx="812800" cy="788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88628"/>
            </a:xfrm>
            <a:custGeom>
              <a:avLst/>
              <a:gdLst/>
              <a:ahLst/>
              <a:cxnLst/>
              <a:rect r="r" b="b" t="t" l="l"/>
              <a:pathLst>
                <a:path h="788628" w="812800">
                  <a:moveTo>
                    <a:pt x="406400" y="0"/>
                  </a:moveTo>
                  <a:cubicBezTo>
                    <a:pt x="181951" y="0"/>
                    <a:pt x="0" y="176540"/>
                    <a:pt x="0" y="394314"/>
                  </a:cubicBezTo>
                  <a:cubicBezTo>
                    <a:pt x="0" y="612088"/>
                    <a:pt x="181951" y="788628"/>
                    <a:pt x="406400" y="788628"/>
                  </a:cubicBezTo>
                  <a:cubicBezTo>
                    <a:pt x="630849" y="788628"/>
                    <a:pt x="812800" y="612088"/>
                    <a:pt x="812800" y="394314"/>
                  </a:cubicBezTo>
                  <a:cubicBezTo>
                    <a:pt x="812800" y="17654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9C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3934"/>
              <a:ext cx="660400" cy="6407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86045" y="4098232"/>
            <a:ext cx="8114610" cy="81146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A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69754" y="-1724909"/>
            <a:ext cx="5147192" cy="51471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7A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3410230" y="4571728"/>
            <a:ext cx="7766685" cy="8229600"/>
          </a:xfrm>
          <a:custGeom>
            <a:avLst/>
            <a:gdLst/>
            <a:ahLst/>
            <a:cxnLst/>
            <a:rect r="r" b="b" t="t" l="l"/>
            <a:pathLst>
              <a:path h="8229600" w="7766685">
                <a:moveTo>
                  <a:pt x="0" y="0"/>
                </a:moveTo>
                <a:lnTo>
                  <a:pt x="7766685" y="0"/>
                </a:lnTo>
                <a:lnTo>
                  <a:pt x="77666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3112" y="5299135"/>
            <a:ext cx="10952172" cy="2856402"/>
          </a:xfrm>
          <a:custGeom>
            <a:avLst/>
            <a:gdLst/>
            <a:ahLst/>
            <a:cxnLst/>
            <a:rect r="r" b="b" t="t" l="l"/>
            <a:pathLst>
              <a:path h="2856402" w="10952172">
                <a:moveTo>
                  <a:pt x="0" y="0"/>
                </a:moveTo>
                <a:lnTo>
                  <a:pt x="10952173" y="0"/>
                </a:lnTo>
                <a:lnTo>
                  <a:pt x="10952173" y="2856402"/>
                </a:lnTo>
                <a:lnTo>
                  <a:pt x="0" y="2856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45715" y="-1068638"/>
            <a:ext cx="3856561" cy="3834649"/>
          </a:xfrm>
          <a:custGeom>
            <a:avLst/>
            <a:gdLst/>
            <a:ahLst/>
            <a:cxnLst/>
            <a:rect r="r" b="b" t="t" l="l"/>
            <a:pathLst>
              <a:path h="3834649" w="3856561">
                <a:moveTo>
                  <a:pt x="0" y="0"/>
                </a:moveTo>
                <a:lnTo>
                  <a:pt x="3856561" y="0"/>
                </a:lnTo>
                <a:lnTo>
                  <a:pt x="3856561" y="3834649"/>
                </a:lnTo>
                <a:lnTo>
                  <a:pt x="0" y="3834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42290" y="4571728"/>
            <a:ext cx="1287511" cy="1454815"/>
          </a:xfrm>
          <a:custGeom>
            <a:avLst/>
            <a:gdLst/>
            <a:ahLst/>
            <a:cxnLst/>
            <a:rect r="r" b="b" t="t" l="l"/>
            <a:pathLst>
              <a:path h="1454815" w="1287511">
                <a:moveTo>
                  <a:pt x="0" y="0"/>
                </a:moveTo>
                <a:lnTo>
                  <a:pt x="1287511" y="0"/>
                </a:lnTo>
                <a:lnTo>
                  <a:pt x="1287511" y="1454814"/>
                </a:lnTo>
                <a:lnTo>
                  <a:pt x="0" y="1454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5978" y="18650"/>
            <a:ext cx="8114550" cy="422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100F0D"/>
                </a:solidFill>
                <a:latin typeface="Bobby Jones"/>
                <a:hlinkClick r:id="rId6" tooltip="https://github.com/LeanderReascos/Qiskit_Fall_Fest_QuantumQuipu_Challenge/blob/main/README.md#m%C3%A9todo-2-feature-map-con-efficientsu2-y-qiskit"/>
              </a:rPr>
              <a:t> Feature Map con EfficientSU2 y Qiskit</a:t>
            </a:r>
          </a:p>
          <a:p>
            <a:pPr algn="ctr">
              <a:lnSpc>
                <a:spcPts val="139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712629" y="5913528"/>
            <a:ext cx="5189647" cy="399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68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latin typeface="Clear Sans Bold"/>
              </a:rPr>
              <a:t>El mejor resultado se logra con el Circuito 1, utilizando el modelo de ansatz llamado EfficientSU2, con num_qubits=4 y reps=2.</a:t>
            </a:r>
          </a:p>
          <a:p>
            <a:pPr algn="r">
              <a:lnSpc>
                <a:spcPts val="3168"/>
              </a:lnSpc>
              <a:spcBef>
                <a:spcPct val="0"/>
              </a:spcBef>
            </a:pPr>
          </a:p>
          <a:p>
            <a:pPr algn="r">
              <a:lnSpc>
                <a:spcPts val="3168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latin typeface="Clear Sans Bold"/>
              </a:rPr>
              <a:t>Además, se observa, según los resultados obtenidos en el Circuito 2, que no se mejora la precisión del modelo al aumentar el número de repeticiones.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1219" y="-82009"/>
            <a:ext cx="2105570" cy="2092410"/>
          </a:xfrm>
          <a:custGeom>
            <a:avLst/>
            <a:gdLst/>
            <a:ahLst/>
            <a:cxnLst/>
            <a:rect r="r" b="b" t="t" l="l"/>
            <a:pathLst>
              <a:path h="2092410" w="2105570">
                <a:moveTo>
                  <a:pt x="0" y="0"/>
                </a:moveTo>
                <a:lnTo>
                  <a:pt x="2105569" y="0"/>
                </a:lnTo>
                <a:lnTo>
                  <a:pt x="2105569" y="2092410"/>
                </a:lnTo>
                <a:lnTo>
                  <a:pt x="0" y="2092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60254">
            <a:off x="-1017831" y="-411021"/>
            <a:ext cx="4058955" cy="4266970"/>
          </a:xfrm>
          <a:custGeom>
            <a:avLst/>
            <a:gdLst/>
            <a:ahLst/>
            <a:cxnLst/>
            <a:rect r="r" b="b" t="t" l="l"/>
            <a:pathLst>
              <a:path h="4266970" w="4058955">
                <a:moveTo>
                  <a:pt x="0" y="0"/>
                </a:moveTo>
                <a:lnTo>
                  <a:pt x="4058955" y="0"/>
                </a:lnTo>
                <a:lnTo>
                  <a:pt x="4058955" y="4266970"/>
                </a:lnTo>
                <a:lnTo>
                  <a:pt x="0" y="426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8482" y="-788912"/>
            <a:ext cx="5041786" cy="3506217"/>
          </a:xfrm>
          <a:custGeom>
            <a:avLst/>
            <a:gdLst/>
            <a:ahLst/>
            <a:cxnLst/>
            <a:rect r="r" b="b" t="t" l="l"/>
            <a:pathLst>
              <a:path h="3506217" w="5041786">
                <a:moveTo>
                  <a:pt x="0" y="0"/>
                </a:moveTo>
                <a:lnTo>
                  <a:pt x="5041785" y="0"/>
                </a:lnTo>
                <a:lnTo>
                  <a:pt x="5041785" y="3506217"/>
                </a:lnTo>
                <a:lnTo>
                  <a:pt x="0" y="3506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91219" y="-1208431"/>
            <a:ext cx="12484787" cy="1248478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D4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05469" y="1028700"/>
            <a:ext cx="3377209" cy="33772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A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541516">
            <a:off x="15840451" y="7065588"/>
            <a:ext cx="4220971" cy="4385425"/>
          </a:xfrm>
          <a:custGeom>
            <a:avLst/>
            <a:gdLst/>
            <a:ahLst/>
            <a:cxnLst/>
            <a:rect r="r" b="b" t="t" l="l"/>
            <a:pathLst>
              <a:path h="4385425" w="4220971">
                <a:moveTo>
                  <a:pt x="0" y="0"/>
                </a:moveTo>
                <a:lnTo>
                  <a:pt x="4220971" y="0"/>
                </a:lnTo>
                <a:lnTo>
                  <a:pt x="4220971" y="4385424"/>
                </a:lnTo>
                <a:lnTo>
                  <a:pt x="0" y="4385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1080763" y="7165890"/>
            <a:ext cx="4184819" cy="41848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52F6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317849" y="1809750"/>
            <a:ext cx="10231525" cy="680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El primero modelo presenta</a:t>
            </a:r>
            <a:r>
              <a:rPr lang="en-US" sz="3199">
                <a:solidFill>
                  <a:srgbClr val="000000"/>
                </a:solidFill>
                <a:latin typeface="Clear Sans Bold"/>
              </a:rPr>
              <a:t> un circuito cuántico con una cantidad mínima de recursos cuánticos que logra clasificar los datos con una alta precisión. Es decir, con un solo qubit y sólo una capa de codificación se alcanzó una precisión del 99.5% en el conjunto de entrenamiento y del 98.75% en el conjunto de prueba.</a:t>
            </a:r>
          </a:p>
          <a:p>
            <a:pPr algn="ctr">
              <a:lnSpc>
                <a:spcPts val="3839"/>
              </a:lnSpc>
              <a:spcBef>
                <a:spcPct val="0"/>
              </a:spcBef>
            </a:pPr>
          </a:p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lear Sans Bold"/>
              </a:rPr>
              <a:t>En contraste, el segundo método, utilizando Quantum Feature Map, permitió explorar diferentes métodos para abordar el mismo problema de clasificación, proporcionando una perspectiva valiosa y ampliando la comprensión de las capacidades y limitaciones de estos enfoques cuánticos.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098486" y="4651455"/>
            <a:ext cx="2429139" cy="2289464"/>
          </a:xfrm>
          <a:custGeom>
            <a:avLst/>
            <a:gdLst/>
            <a:ahLst/>
            <a:cxnLst/>
            <a:rect r="r" b="b" t="t" l="l"/>
            <a:pathLst>
              <a:path h="2289464" w="2429139">
                <a:moveTo>
                  <a:pt x="0" y="0"/>
                </a:moveTo>
                <a:lnTo>
                  <a:pt x="2429139" y="0"/>
                </a:lnTo>
                <a:lnTo>
                  <a:pt x="2429139" y="2289463"/>
                </a:lnTo>
                <a:lnTo>
                  <a:pt x="0" y="2289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810848">
            <a:off x="13294063" y="8671723"/>
            <a:ext cx="2090785" cy="1703990"/>
          </a:xfrm>
          <a:custGeom>
            <a:avLst/>
            <a:gdLst/>
            <a:ahLst/>
            <a:cxnLst/>
            <a:rect r="r" b="b" t="t" l="l"/>
            <a:pathLst>
              <a:path h="1703990" w="2090785">
                <a:moveTo>
                  <a:pt x="0" y="0"/>
                </a:moveTo>
                <a:lnTo>
                  <a:pt x="2090785" y="0"/>
                </a:lnTo>
                <a:lnTo>
                  <a:pt x="2090785" y="1703990"/>
                </a:lnTo>
                <a:lnTo>
                  <a:pt x="0" y="1703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749700">
            <a:off x="1472486" y="3492653"/>
            <a:ext cx="2146788" cy="3122601"/>
          </a:xfrm>
          <a:custGeom>
            <a:avLst/>
            <a:gdLst/>
            <a:ahLst/>
            <a:cxnLst/>
            <a:rect r="r" b="b" t="t" l="l"/>
            <a:pathLst>
              <a:path h="3122601" w="2146788">
                <a:moveTo>
                  <a:pt x="0" y="0"/>
                </a:moveTo>
                <a:lnTo>
                  <a:pt x="2146788" y="0"/>
                </a:lnTo>
                <a:lnTo>
                  <a:pt x="2146788" y="3122601"/>
                </a:lnTo>
                <a:lnTo>
                  <a:pt x="0" y="3122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297971" y="8958451"/>
            <a:ext cx="2039756" cy="2317905"/>
          </a:xfrm>
          <a:custGeom>
            <a:avLst/>
            <a:gdLst/>
            <a:ahLst/>
            <a:cxnLst/>
            <a:rect r="r" b="b" t="t" l="l"/>
            <a:pathLst>
              <a:path h="2317905" w="2039756">
                <a:moveTo>
                  <a:pt x="0" y="0"/>
                </a:moveTo>
                <a:lnTo>
                  <a:pt x="2039756" y="0"/>
                </a:lnTo>
                <a:lnTo>
                  <a:pt x="2039756" y="2317905"/>
                </a:lnTo>
                <a:lnTo>
                  <a:pt x="0" y="23179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40752" y="1164303"/>
            <a:ext cx="7024519" cy="70245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52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  <a:p>
              <a:pPr algn="ctr">
                <a:lnSpc>
                  <a:spcPts val="7934"/>
                </a:lnSpc>
              </a:pPr>
              <a:r>
                <a:rPr lang="en-US" sz="6900">
                  <a:solidFill>
                    <a:srgbClr val="FFFFFF"/>
                  </a:solidFill>
                  <a:latin typeface="Bobby Jones Bold"/>
                </a:rPr>
                <a:t>QuantumQuipu challenge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2365271" y="3037317"/>
            <a:ext cx="2127166" cy="1639246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3588074" y="4676563"/>
            <a:ext cx="1752678" cy="1789616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237339" y="6466178"/>
            <a:ext cx="2701469" cy="2719751"/>
            <a:chOff x="0" y="0"/>
            <a:chExt cx="1709379" cy="17209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9379" cy="1720947"/>
            </a:xfrm>
            <a:custGeom>
              <a:avLst/>
              <a:gdLst/>
              <a:ahLst/>
              <a:cxnLst/>
              <a:rect r="r" b="b" t="t" l="l"/>
              <a:pathLst>
                <a:path h="1720947" w="1709379">
                  <a:moveTo>
                    <a:pt x="854689" y="0"/>
                  </a:moveTo>
                  <a:cubicBezTo>
                    <a:pt x="382658" y="0"/>
                    <a:pt x="0" y="385247"/>
                    <a:pt x="0" y="860473"/>
                  </a:cubicBezTo>
                  <a:cubicBezTo>
                    <a:pt x="0" y="1335700"/>
                    <a:pt x="382658" y="1720947"/>
                    <a:pt x="854689" y="1720947"/>
                  </a:cubicBezTo>
                  <a:cubicBezTo>
                    <a:pt x="1326721" y="1720947"/>
                    <a:pt x="1709379" y="1335700"/>
                    <a:pt x="1709379" y="860473"/>
                  </a:cubicBezTo>
                  <a:cubicBezTo>
                    <a:pt x="1709379" y="385247"/>
                    <a:pt x="1326721" y="0"/>
                    <a:pt x="854689" y="0"/>
                  </a:cubicBezTo>
                  <a:close/>
                </a:path>
              </a:pathLst>
            </a:custGeom>
            <a:solidFill>
              <a:srgbClr val="FE7A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60254" y="161339"/>
              <a:ext cx="1388870" cy="13982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1700505">
            <a:off x="1275951" y="4582643"/>
            <a:ext cx="1197611" cy="11976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771149" y="764544"/>
            <a:ext cx="592237" cy="59223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7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310063" y="7513928"/>
            <a:ext cx="4184819" cy="418481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52F6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654509">
            <a:off x="14360225" y="1334664"/>
            <a:ext cx="2327760" cy="232776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9C6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2020521">
            <a:off x="15012976" y="6122668"/>
            <a:ext cx="2327760" cy="232776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2892085">
            <a:off x="16342987" y="3800175"/>
            <a:ext cx="1470506" cy="147050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52F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1180013">
            <a:off x="688468" y="1792723"/>
            <a:ext cx="1923861" cy="192386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9C66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1944560">
            <a:off x="4444756" y="1333272"/>
            <a:ext cx="1194336" cy="119433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D46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1944560">
            <a:off x="648575" y="-2470904"/>
            <a:ext cx="3862631" cy="386263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A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1944560">
            <a:off x="13461517" y="8786340"/>
            <a:ext cx="3862631" cy="386263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7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264082" y="7373932"/>
            <a:ext cx="940375" cy="940375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D46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872632" y="-3097628"/>
            <a:ext cx="4585282" cy="4585282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CD46"/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6" id="46"/>
          <p:cNvSpPr/>
          <p:nvPr/>
        </p:nvSpPr>
        <p:spPr>
          <a:xfrm>
            <a:off x="2556215" y="3078393"/>
            <a:ext cx="2784537" cy="159817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3375062" y="3066024"/>
            <a:ext cx="1665589" cy="47625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12365271" y="4676563"/>
            <a:ext cx="2843012" cy="1964629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8853012" y="8188822"/>
            <a:ext cx="10732" cy="537901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5948755" y="3763979"/>
            <a:ext cx="695484" cy="47625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5380931" y="8726723"/>
            <a:ext cx="6965626" cy="1063154"/>
            <a:chOff x="0" y="0"/>
            <a:chExt cx="1834568" cy="28000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834568" cy="280008"/>
            </a:xfrm>
            <a:custGeom>
              <a:avLst/>
              <a:gdLst/>
              <a:ahLst/>
              <a:cxnLst/>
              <a:rect r="r" b="b" t="t" l="l"/>
              <a:pathLst>
                <a:path h="280008" w="1834568">
                  <a:moveTo>
                    <a:pt x="0" y="0"/>
                  </a:moveTo>
                  <a:lnTo>
                    <a:pt x="1834568" y="0"/>
                  </a:lnTo>
                  <a:lnTo>
                    <a:pt x="1834568" y="280008"/>
                  </a:lnTo>
                  <a:lnTo>
                    <a:pt x="0" y="280008"/>
                  </a:lnTo>
                  <a:close/>
                </a:path>
              </a:pathLst>
            </a:custGeom>
            <a:solidFill>
              <a:srgbClr val="049C66"/>
            </a:solid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0"/>
              <a:ext cx="1834568" cy="280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Clear Sans"/>
                </a:rPr>
                <a:t>Qiskit Fall Fest Latino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1452833">
            <a:off x="11004874" y="5596951"/>
            <a:ext cx="1885843" cy="2225183"/>
          </a:xfrm>
          <a:custGeom>
            <a:avLst/>
            <a:gdLst/>
            <a:ahLst/>
            <a:cxnLst/>
            <a:rect r="r" b="b" t="t" l="l"/>
            <a:pathLst>
              <a:path h="2225183" w="1885843">
                <a:moveTo>
                  <a:pt x="0" y="0"/>
                </a:moveTo>
                <a:lnTo>
                  <a:pt x="1885843" y="0"/>
                </a:lnTo>
                <a:lnTo>
                  <a:pt x="1885843" y="2225183"/>
                </a:lnTo>
                <a:lnTo>
                  <a:pt x="0" y="2225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58556" y="4745110"/>
            <a:ext cx="1557567" cy="1721068"/>
          </a:xfrm>
          <a:custGeom>
            <a:avLst/>
            <a:gdLst/>
            <a:ahLst/>
            <a:cxnLst/>
            <a:rect r="r" b="b" t="t" l="l"/>
            <a:pathLst>
              <a:path h="1721068" w="1557567">
                <a:moveTo>
                  <a:pt x="0" y="0"/>
                </a:moveTo>
                <a:lnTo>
                  <a:pt x="1557567" y="0"/>
                </a:lnTo>
                <a:lnTo>
                  <a:pt x="1557567" y="1721068"/>
                </a:lnTo>
                <a:lnTo>
                  <a:pt x="0" y="172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6674235" y="4078925"/>
            <a:ext cx="808009" cy="913005"/>
          </a:xfrm>
          <a:custGeom>
            <a:avLst/>
            <a:gdLst/>
            <a:ahLst/>
            <a:cxnLst/>
            <a:rect r="r" b="b" t="t" l="l"/>
            <a:pathLst>
              <a:path h="913005" w="808009">
                <a:moveTo>
                  <a:pt x="0" y="0"/>
                </a:moveTo>
                <a:lnTo>
                  <a:pt x="808010" y="0"/>
                </a:lnTo>
                <a:lnTo>
                  <a:pt x="808010" y="913005"/>
                </a:lnTo>
                <a:lnTo>
                  <a:pt x="0" y="913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63458" y="2192404"/>
            <a:ext cx="1173881" cy="1129861"/>
          </a:xfrm>
          <a:custGeom>
            <a:avLst/>
            <a:gdLst/>
            <a:ahLst/>
            <a:cxnLst/>
            <a:rect r="r" b="b" t="t" l="l"/>
            <a:pathLst>
              <a:path h="1129861" w="1173881">
                <a:moveTo>
                  <a:pt x="0" y="0"/>
                </a:moveTo>
                <a:lnTo>
                  <a:pt x="1173881" y="0"/>
                </a:lnTo>
                <a:lnTo>
                  <a:pt x="1173881" y="1129861"/>
                </a:lnTo>
                <a:lnTo>
                  <a:pt x="0" y="1129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5305721" y="6558061"/>
            <a:ext cx="1742270" cy="1456973"/>
          </a:xfrm>
          <a:custGeom>
            <a:avLst/>
            <a:gdLst/>
            <a:ahLst/>
            <a:cxnLst/>
            <a:rect r="r" b="b" t="t" l="l"/>
            <a:pathLst>
              <a:path h="1456973" w="1742270">
                <a:moveTo>
                  <a:pt x="0" y="0"/>
                </a:moveTo>
                <a:lnTo>
                  <a:pt x="1742270" y="0"/>
                </a:lnTo>
                <a:lnTo>
                  <a:pt x="1742270" y="1456973"/>
                </a:lnTo>
                <a:lnTo>
                  <a:pt x="0" y="1456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4267944" y="874284"/>
            <a:ext cx="945309" cy="1301630"/>
          </a:xfrm>
          <a:custGeom>
            <a:avLst/>
            <a:gdLst/>
            <a:ahLst/>
            <a:cxnLst/>
            <a:rect r="r" b="b" t="t" l="l"/>
            <a:pathLst>
              <a:path h="1301630" w="945309">
                <a:moveTo>
                  <a:pt x="0" y="0"/>
                </a:moveTo>
                <a:lnTo>
                  <a:pt x="945309" y="0"/>
                </a:lnTo>
                <a:lnTo>
                  <a:pt x="945309" y="1301629"/>
                </a:lnTo>
                <a:lnTo>
                  <a:pt x="0" y="1301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731911">
            <a:off x="13904889" y="8642306"/>
            <a:ext cx="1067210" cy="1231988"/>
          </a:xfrm>
          <a:custGeom>
            <a:avLst/>
            <a:gdLst/>
            <a:ahLst/>
            <a:cxnLst/>
            <a:rect r="r" b="b" t="t" l="l"/>
            <a:pathLst>
              <a:path h="1231988" w="1067210">
                <a:moveTo>
                  <a:pt x="0" y="0"/>
                </a:moveTo>
                <a:lnTo>
                  <a:pt x="1067209" y="0"/>
                </a:lnTo>
                <a:lnTo>
                  <a:pt x="1067209" y="1231988"/>
                </a:lnTo>
                <a:lnTo>
                  <a:pt x="0" y="1231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-466034">
            <a:off x="399680" y="7785309"/>
            <a:ext cx="1324567" cy="1057998"/>
          </a:xfrm>
          <a:custGeom>
            <a:avLst/>
            <a:gdLst/>
            <a:ahLst/>
            <a:cxnLst/>
            <a:rect r="r" b="b" t="t" l="l"/>
            <a:pathLst>
              <a:path h="1057998" w="1324567">
                <a:moveTo>
                  <a:pt x="0" y="0"/>
                </a:moveTo>
                <a:lnTo>
                  <a:pt x="1324567" y="0"/>
                </a:lnTo>
                <a:lnTo>
                  <a:pt x="1324567" y="1057998"/>
                </a:lnTo>
                <a:lnTo>
                  <a:pt x="0" y="10579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2489096" y="783123"/>
            <a:ext cx="912117" cy="1147317"/>
          </a:xfrm>
          <a:custGeom>
            <a:avLst/>
            <a:gdLst/>
            <a:ahLst/>
            <a:cxnLst/>
            <a:rect r="r" b="b" t="t" l="l"/>
            <a:pathLst>
              <a:path h="1147317" w="912117">
                <a:moveTo>
                  <a:pt x="0" y="0"/>
                </a:moveTo>
                <a:lnTo>
                  <a:pt x="912117" y="0"/>
                </a:lnTo>
                <a:lnTo>
                  <a:pt x="912117" y="1147317"/>
                </a:lnTo>
                <a:lnTo>
                  <a:pt x="0" y="1147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1075757">
            <a:off x="2920622" y="6932793"/>
            <a:ext cx="1213640" cy="1715392"/>
          </a:xfrm>
          <a:custGeom>
            <a:avLst/>
            <a:gdLst/>
            <a:ahLst/>
            <a:cxnLst/>
            <a:rect r="r" b="b" t="t" l="l"/>
            <a:pathLst>
              <a:path h="1715392" w="1213640">
                <a:moveTo>
                  <a:pt x="0" y="0"/>
                </a:moveTo>
                <a:lnTo>
                  <a:pt x="1213640" y="0"/>
                </a:lnTo>
                <a:lnTo>
                  <a:pt x="1213640" y="1715392"/>
                </a:lnTo>
                <a:lnTo>
                  <a:pt x="0" y="17153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7243099" y="2724569"/>
            <a:ext cx="328886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</a:p>
        </p:txBody>
      </p:sp>
      <p:sp>
        <p:nvSpPr>
          <p:cNvPr name="TextBox 65" id="65"/>
          <p:cNvSpPr txBox="true"/>
          <p:nvPr/>
        </p:nvSpPr>
        <p:spPr>
          <a:xfrm rot="0">
            <a:off x="7074515" y="6816234"/>
            <a:ext cx="355699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lear Sans"/>
              </a:rPr>
              <a:t>NOVIEMBRE 2023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790880" y="2972038"/>
            <a:ext cx="374108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lear Sans"/>
              </a:rPr>
              <a:t>Quantum Quixotes</a:t>
            </a:r>
          </a:p>
        </p:txBody>
      </p:sp>
      <p:sp>
        <p:nvSpPr>
          <p:cNvPr name="Freeform 67" id="67"/>
          <p:cNvSpPr/>
          <p:nvPr/>
        </p:nvSpPr>
        <p:spPr>
          <a:xfrm flipH="false" flipV="false" rot="0">
            <a:off x="14670279" y="1535710"/>
            <a:ext cx="1707652" cy="1866286"/>
          </a:xfrm>
          <a:custGeom>
            <a:avLst/>
            <a:gdLst/>
            <a:ahLst/>
            <a:cxnLst/>
            <a:rect r="r" b="b" t="t" l="l"/>
            <a:pathLst>
              <a:path h="1866286" w="1707652">
                <a:moveTo>
                  <a:pt x="0" y="0"/>
                </a:moveTo>
                <a:lnTo>
                  <a:pt x="1707652" y="0"/>
                </a:lnTo>
                <a:lnTo>
                  <a:pt x="1707652" y="1866286"/>
                </a:lnTo>
                <a:lnTo>
                  <a:pt x="0" y="1866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DAFz7CzXxFE</dc:identifier>
  <dcterms:modified xsi:type="dcterms:W3CDTF">2011-08-01T06:04:30Z</dcterms:modified>
  <cp:revision>1</cp:revision>
  <dc:title>Quantum Quixotes</dc:title>
</cp:coreProperties>
</file>